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9" r:id="rId2"/>
    <p:sldId id="263" r:id="rId3"/>
    <p:sldId id="264" r:id="rId4"/>
    <p:sldId id="265" r:id="rId5"/>
    <p:sldId id="266" r:id="rId6"/>
    <p:sldId id="267" r:id="rId7"/>
    <p:sldId id="258" r:id="rId8"/>
    <p:sldId id="256" r:id="rId9"/>
    <p:sldId id="257" r:id="rId10"/>
    <p:sldId id="259" r:id="rId11"/>
    <p:sldId id="260" r:id="rId12"/>
    <p:sldId id="261" r:id="rId13"/>
    <p:sldId id="262" r:id="rId14"/>
    <p:sldId id="26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9140825" cy="6850063"/>
            <a:chOff x="0" y="0"/>
            <a:chExt cx="5758" cy="4315"/>
          </a:xfrm>
        </p:grpSpPr>
        <p:grpSp>
          <p:nvGrpSpPr>
            <p:cNvPr id="26627" name="Group 3"/>
            <p:cNvGrpSpPr>
              <a:grpSpLocks/>
            </p:cNvGrpSpPr>
            <p:nvPr userDrawn="1"/>
          </p:nvGrpSpPr>
          <p:grpSpPr bwMode="auto">
            <a:xfrm>
              <a:off x="1728" y="2230"/>
              <a:ext cx="4027" cy="2085"/>
              <a:chOff x="1728" y="2230"/>
              <a:chExt cx="4027" cy="2085"/>
            </a:xfrm>
          </p:grpSpPr>
          <p:sp>
            <p:nvSpPr>
              <p:cNvPr id="2662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2662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2663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2663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2663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2663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663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266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66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637"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26638"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26639" name="Rectangle 15"/>
          <p:cNvSpPr>
            <a:spLocks noGrp="1" noChangeArrowheads="1"/>
          </p:cNvSpPr>
          <p:nvPr>
            <p:ph type="sldNum" sz="quarter" idx="4"/>
          </p:nvPr>
        </p:nvSpPr>
        <p:spPr>
          <a:xfrm>
            <a:off x="6553200" y="6254750"/>
            <a:ext cx="2133600" cy="476250"/>
          </a:xfrm>
        </p:spPr>
        <p:txBody>
          <a:bodyPr/>
          <a:lstStyle>
            <a:lvl1pPr>
              <a:defRPr/>
            </a:lvl1pPr>
          </a:lstStyle>
          <a:p>
            <a:fld id="{0FBE0A2B-2E91-4C68-A2E1-9D869A1CBFEC}"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BC69E07-8E37-4E52-970F-36EE013B3C19}"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3DD5730-6354-42F9-AE64-DBD773C588C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1E28C04-3CFB-4369-81CA-719141BDBF31}"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0ADC2AE-9A37-49B4-82E9-FF0B377F2831}"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FF14A86-EE35-41E6-AAB7-08A9429AFE7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7849CB79-EBBB-4FE8-AD92-77DE5EE6F671}"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62033B63-896F-41C4-A3AD-3633A3031D05}"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1DA0D9D-94EC-490E-853A-28B2646FE378}"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E018D1D-5FFA-42D9-B6A5-AC48BFD5E968}"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9DE443F-DE64-424D-8B28-511D1A1EEBB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560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DE5FB2A-C56D-4E3E-B143-8F1CED81EB6A}" type="slidenum">
              <a:rPr lang="en-US"/>
              <a:pPr/>
              <a:t>‹#›</a:t>
            </a:fld>
            <a:endParaRPr lang="en-US"/>
          </a:p>
        </p:txBody>
      </p:sp>
      <p:grpSp>
        <p:nvGrpSpPr>
          <p:cNvPr id="25604" name="Group 4"/>
          <p:cNvGrpSpPr>
            <a:grpSpLocks/>
          </p:cNvGrpSpPr>
          <p:nvPr/>
        </p:nvGrpSpPr>
        <p:grpSpPr bwMode="auto">
          <a:xfrm>
            <a:off x="0" y="0"/>
            <a:ext cx="9140825" cy="6850063"/>
            <a:chOff x="0" y="0"/>
            <a:chExt cx="5758" cy="4315"/>
          </a:xfrm>
        </p:grpSpPr>
        <p:grpSp>
          <p:nvGrpSpPr>
            <p:cNvPr id="25605" name="Group 5"/>
            <p:cNvGrpSpPr>
              <a:grpSpLocks/>
            </p:cNvGrpSpPr>
            <p:nvPr userDrawn="1"/>
          </p:nvGrpSpPr>
          <p:grpSpPr bwMode="auto">
            <a:xfrm>
              <a:off x="1728" y="2230"/>
              <a:ext cx="4027" cy="2085"/>
              <a:chOff x="1728" y="2230"/>
              <a:chExt cx="4027" cy="2085"/>
            </a:xfrm>
          </p:grpSpPr>
          <p:sp>
            <p:nvSpPr>
              <p:cNvPr id="256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256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256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256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256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256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56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256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256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ctrTitle"/>
          </p:nvPr>
        </p:nvSpPr>
        <p:spPr>
          <a:xfrm>
            <a:off x="755650" y="549275"/>
            <a:ext cx="7772400" cy="1295400"/>
          </a:xfrm>
        </p:spPr>
        <p:txBody>
          <a:bodyPr/>
          <a:lstStyle/>
          <a:p>
            <a:r>
              <a:rPr lang="en-GB" sz="4000"/>
              <a:t>The Road to World War II</a:t>
            </a:r>
            <a:endParaRPr lang="en-US" sz="4000"/>
          </a:p>
        </p:txBody>
      </p:sp>
      <p:sp>
        <p:nvSpPr>
          <p:cNvPr id="31749" name="Rectangle 5"/>
          <p:cNvSpPr>
            <a:spLocks noGrp="1" noChangeArrowheads="1"/>
          </p:cNvSpPr>
          <p:nvPr>
            <p:ph type="subTitle" idx="1"/>
          </p:nvPr>
        </p:nvSpPr>
        <p:spPr>
          <a:xfrm>
            <a:off x="6732588" y="2492375"/>
            <a:ext cx="2047875" cy="3384550"/>
          </a:xfrm>
        </p:spPr>
        <p:txBody>
          <a:bodyPr/>
          <a:lstStyle/>
          <a:p>
            <a:pPr algn="l">
              <a:lnSpc>
                <a:spcPct val="80000"/>
              </a:lnSpc>
            </a:pPr>
            <a:r>
              <a:rPr lang="en-GB" sz="1800"/>
              <a:t>On your own copy of this picture, add labels to explain what the cartoonist suggests Hitler is doing?</a:t>
            </a:r>
          </a:p>
          <a:p>
            <a:pPr algn="l">
              <a:lnSpc>
                <a:spcPct val="80000"/>
              </a:lnSpc>
            </a:pPr>
            <a:endParaRPr lang="en-GB" sz="1800"/>
          </a:p>
          <a:p>
            <a:pPr algn="l">
              <a:lnSpc>
                <a:spcPct val="80000"/>
              </a:lnSpc>
            </a:pPr>
            <a:r>
              <a:rPr lang="en-GB" sz="1800"/>
              <a:t>Who are the other people in this picture and what does the cartoonist think of them?</a:t>
            </a:r>
            <a:endParaRPr lang="en-US" sz="1800"/>
          </a:p>
        </p:txBody>
      </p:sp>
      <p:pic>
        <p:nvPicPr>
          <p:cNvPr id="31750" name="Picture 6" descr="JlowSp"/>
          <p:cNvPicPr>
            <a:picLocks noChangeAspect="1" noChangeArrowheads="1"/>
          </p:cNvPicPr>
          <p:nvPr/>
        </p:nvPicPr>
        <p:blipFill>
          <a:blip r:embed="rId2" cstate="print"/>
          <a:srcRect/>
          <a:stretch>
            <a:fillRect/>
          </a:stretch>
        </p:blipFill>
        <p:spPr bwMode="auto">
          <a:xfrm>
            <a:off x="395288" y="2147888"/>
            <a:ext cx="626427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684213" y="260350"/>
            <a:ext cx="7772400" cy="1470025"/>
          </a:xfrm>
        </p:spPr>
        <p:txBody>
          <a:bodyPr/>
          <a:lstStyle/>
          <a:p>
            <a:r>
              <a:rPr lang="en-GB" sz="3600"/>
              <a:t>May 1940: Germany turned west and invaded France and the Netherlands</a:t>
            </a:r>
            <a:endParaRPr lang="en-US" sz="3600"/>
          </a:p>
        </p:txBody>
      </p:sp>
      <p:sp>
        <p:nvSpPr>
          <p:cNvPr id="6149" name="Rectangle 5"/>
          <p:cNvSpPr>
            <a:spLocks noGrp="1" noChangeArrowheads="1"/>
          </p:cNvSpPr>
          <p:nvPr>
            <p:ph type="subTitle" idx="1"/>
          </p:nvPr>
        </p:nvSpPr>
        <p:spPr>
          <a:xfrm>
            <a:off x="4716463" y="1844675"/>
            <a:ext cx="3344862" cy="3384550"/>
          </a:xfrm>
        </p:spPr>
        <p:txBody>
          <a:bodyPr/>
          <a:lstStyle/>
          <a:p>
            <a:pPr algn="l">
              <a:lnSpc>
                <a:spcPct val="90000"/>
              </a:lnSpc>
            </a:pPr>
            <a:r>
              <a:rPr lang="en-GB" sz="2400"/>
              <a:t>In May 1940, Germany used Blitzkrieg tactics to attack France and the Netherlands.</a:t>
            </a:r>
          </a:p>
          <a:p>
            <a:pPr algn="l">
              <a:lnSpc>
                <a:spcPct val="90000"/>
              </a:lnSpc>
            </a:pPr>
            <a:endParaRPr lang="en-GB" sz="2400"/>
          </a:p>
          <a:p>
            <a:pPr algn="l">
              <a:lnSpc>
                <a:spcPct val="90000"/>
              </a:lnSpc>
            </a:pPr>
            <a:r>
              <a:rPr lang="en-GB" sz="2400"/>
              <a:t> British troops were forced to retreat from the beaches of Dunkirk in northern France.</a:t>
            </a:r>
            <a:endParaRPr lang="en-US" sz="2400"/>
          </a:p>
        </p:txBody>
      </p:sp>
      <p:pic>
        <p:nvPicPr>
          <p:cNvPr id="6151" name="Picture 7" descr="dunkirk"/>
          <p:cNvPicPr>
            <a:picLocks noChangeAspect="1" noChangeArrowheads="1"/>
          </p:cNvPicPr>
          <p:nvPr/>
        </p:nvPicPr>
        <p:blipFill>
          <a:blip r:embed="rId2" cstate="print"/>
          <a:srcRect/>
          <a:stretch>
            <a:fillRect/>
          </a:stretch>
        </p:blipFill>
        <p:spPr bwMode="auto">
          <a:xfrm>
            <a:off x="323850" y="1773238"/>
            <a:ext cx="3810000" cy="4467225"/>
          </a:xfrm>
          <a:prstGeom prst="rect">
            <a:avLst/>
          </a:prstGeom>
          <a:noFill/>
        </p:spPr>
      </p:pic>
      <p:sp>
        <p:nvSpPr>
          <p:cNvPr id="6152" name="Text Box 8"/>
          <p:cNvSpPr txBox="1">
            <a:spLocks noChangeArrowheads="1"/>
          </p:cNvSpPr>
          <p:nvPr/>
        </p:nvSpPr>
        <p:spPr bwMode="auto">
          <a:xfrm>
            <a:off x="4211638" y="5734050"/>
            <a:ext cx="1944687" cy="581025"/>
          </a:xfrm>
          <a:prstGeom prst="rect">
            <a:avLst/>
          </a:prstGeom>
          <a:noFill/>
          <a:ln w="9525">
            <a:noFill/>
            <a:miter lim="800000"/>
            <a:headEnd/>
            <a:tailEnd/>
          </a:ln>
          <a:effectLst/>
        </p:spPr>
        <p:txBody>
          <a:bodyPr>
            <a:spAutoFit/>
          </a:bodyPr>
          <a:lstStyle/>
          <a:p>
            <a:pPr eaLnBrk="1" hangingPunct="1">
              <a:spcBef>
                <a:spcPct val="50000"/>
              </a:spcBef>
            </a:pPr>
            <a:r>
              <a:rPr lang="en-GB" sz="1600">
                <a:latin typeface="Arial" charset="0"/>
              </a:rPr>
              <a:t>Captured British troops, May 1940</a:t>
            </a:r>
            <a:endParaRPr lang="en-US" sz="160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84213" y="260350"/>
            <a:ext cx="7772400" cy="1008063"/>
          </a:xfrm>
        </p:spPr>
        <p:txBody>
          <a:bodyPr/>
          <a:lstStyle/>
          <a:p>
            <a:r>
              <a:rPr lang="en-GB" sz="3200"/>
              <a:t>By June 1940, France had surrendered to the Germans</a:t>
            </a:r>
            <a:endParaRPr lang="en-US" sz="3200"/>
          </a:p>
        </p:txBody>
      </p:sp>
      <p:sp>
        <p:nvSpPr>
          <p:cNvPr id="8197" name="Rectangle 5"/>
          <p:cNvSpPr>
            <a:spLocks noGrp="1" noChangeArrowheads="1"/>
          </p:cNvSpPr>
          <p:nvPr>
            <p:ph type="subTitle" idx="1"/>
          </p:nvPr>
        </p:nvSpPr>
        <p:spPr>
          <a:xfrm>
            <a:off x="5364163" y="2349500"/>
            <a:ext cx="3095625" cy="1752600"/>
          </a:xfrm>
        </p:spPr>
        <p:txBody>
          <a:bodyPr/>
          <a:lstStyle/>
          <a:p>
            <a:pPr algn="l">
              <a:lnSpc>
                <a:spcPct val="90000"/>
              </a:lnSpc>
            </a:pPr>
            <a:r>
              <a:rPr lang="en-GB" sz="2400"/>
              <a:t>Britain now stood alone as the last remaining enemy of Hitler’s Germany in Western Europe.</a:t>
            </a:r>
            <a:endParaRPr lang="en-US" sz="2400"/>
          </a:p>
        </p:txBody>
      </p:sp>
      <p:pic>
        <p:nvPicPr>
          <p:cNvPr id="8199" name="Picture 7" descr="paris"/>
          <p:cNvPicPr>
            <a:picLocks noChangeAspect="1" noChangeArrowheads="1"/>
          </p:cNvPicPr>
          <p:nvPr/>
        </p:nvPicPr>
        <p:blipFill>
          <a:blip r:embed="rId2" cstate="print"/>
          <a:srcRect/>
          <a:stretch>
            <a:fillRect/>
          </a:stretch>
        </p:blipFill>
        <p:spPr bwMode="auto">
          <a:xfrm>
            <a:off x="900113" y="1341438"/>
            <a:ext cx="3810000" cy="5305425"/>
          </a:xfrm>
          <a:prstGeom prst="rect">
            <a:avLst/>
          </a:prstGeom>
          <a:noFill/>
        </p:spPr>
      </p:pic>
      <p:sp>
        <p:nvSpPr>
          <p:cNvPr id="8200" name="Text Box 8"/>
          <p:cNvSpPr txBox="1">
            <a:spLocks noChangeArrowheads="1"/>
          </p:cNvSpPr>
          <p:nvPr/>
        </p:nvSpPr>
        <p:spPr bwMode="auto">
          <a:xfrm>
            <a:off x="5148263" y="5734050"/>
            <a:ext cx="3024187" cy="517525"/>
          </a:xfrm>
          <a:prstGeom prst="rect">
            <a:avLst/>
          </a:prstGeom>
          <a:noFill/>
          <a:ln w="9525">
            <a:noFill/>
            <a:miter lim="800000"/>
            <a:headEnd/>
            <a:tailEnd/>
          </a:ln>
          <a:effectLst/>
        </p:spPr>
        <p:txBody>
          <a:bodyPr>
            <a:spAutoFit/>
          </a:bodyPr>
          <a:lstStyle/>
          <a:p>
            <a:pPr eaLnBrk="1" hangingPunct="1">
              <a:spcBef>
                <a:spcPct val="50000"/>
              </a:spcBef>
            </a:pPr>
            <a:r>
              <a:rPr lang="en-GB" sz="1400">
                <a:latin typeface="Arial" charset="0"/>
              </a:rPr>
              <a:t>Adolf Hitler tours Paris after his successful invasion.</a:t>
            </a:r>
            <a:endParaRPr lang="en-US" sz="140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684213" y="260350"/>
            <a:ext cx="7772400" cy="720725"/>
          </a:xfrm>
        </p:spPr>
        <p:txBody>
          <a:bodyPr/>
          <a:lstStyle/>
          <a:p>
            <a:r>
              <a:rPr lang="en-GB" sz="4000"/>
              <a:t>September 1940-May 1941: the Blitz</a:t>
            </a:r>
            <a:endParaRPr lang="en-US" sz="4000"/>
          </a:p>
        </p:txBody>
      </p:sp>
      <p:sp>
        <p:nvSpPr>
          <p:cNvPr id="10245" name="Rectangle 5"/>
          <p:cNvSpPr>
            <a:spLocks noGrp="1" noChangeArrowheads="1"/>
          </p:cNvSpPr>
          <p:nvPr>
            <p:ph type="subTitle" idx="1"/>
          </p:nvPr>
        </p:nvSpPr>
        <p:spPr>
          <a:xfrm>
            <a:off x="3924300" y="1268413"/>
            <a:ext cx="4713288" cy="1752600"/>
          </a:xfrm>
        </p:spPr>
        <p:txBody>
          <a:bodyPr/>
          <a:lstStyle/>
          <a:p>
            <a:pPr algn="l">
              <a:lnSpc>
                <a:spcPct val="80000"/>
              </a:lnSpc>
            </a:pPr>
            <a:r>
              <a:rPr lang="en-GB" sz="2000"/>
              <a:t>For the following nine months, the German air force (Luftwaffe) launched repeated bombing raids on British towns and cities. This was known as the BLITZ and was an attempt to bomb Britain into submission.</a:t>
            </a:r>
            <a:endParaRPr lang="en-US" sz="2000"/>
          </a:p>
        </p:txBody>
      </p:sp>
      <p:pic>
        <p:nvPicPr>
          <p:cNvPr id="10247" name="Picture 7" descr="200px-Surreydocks1941"/>
          <p:cNvPicPr>
            <a:picLocks noChangeAspect="1" noChangeArrowheads="1"/>
          </p:cNvPicPr>
          <p:nvPr/>
        </p:nvPicPr>
        <p:blipFill>
          <a:blip r:embed="rId2" cstate="print"/>
          <a:srcRect/>
          <a:stretch>
            <a:fillRect/>
          </a:stretch>
        </p:blipFill>
        <p:spPr bwMode="auto">
          <a:xfrm>
            <a:off x="468313" y="1268413"/>
            <a:ext cx="2963862" cy="3600450"/>
          </a:xfrm>
          <a:prstGeom prst="rect">
            <a:avLst/>
          </a:prstGeom>
          <a:noFill/>
        </p:spPr>
      </p:pic>
      <p:pic>
        <p:nvPicPr>
          <p:cNvPr id="10249" name="Picture 9" descr="blitz"/>
          <p:cNvPicPr>
            <a:picLocks noChangeAspect="1" noChangeArrowheads="1"/>
          </p:cNvPicPr>
          <p:nvPr/>
        </p:nvPicPr>
        <p:blipFill>
          <a:blip r:embed="rId3" cstate="print"/>
          <a:srcRect/>
          <a:stretch>
            <a:fillRect/>
          </a:stretch>
        </p:blipFill>
        <p:spPr bwMode="auto">
          <a:xfrm>
            <a:off x="4140200" y="3068638"/>
            <a:ext cx="4000500" cy="32464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611188" y="333375"/>
            <a:ext cx="7772400" cy="863600"/>
          </a:xfrm>
        </p:spPr>
        <p:txBody>
          <a:bodyPr/>
          <a:lstStyle/>
          <a:p>
            <a:r>
              <a:rPr lang="en-GB" sz="3600"/>
              <a:t>Operation Barbarossa, June 1941</a:t>
            </a:r>
            <a:endParaRPr lang="en-US" sz="3600"/>
          </a:p>
        </p:txBody>
      </p:sp>
      <p:sp>
        <p:nvSpPr>
          <p:cNvPr id="12293" name="Rectangle 5"/>
          <p:cNvSpPr>
            <a:spLocks noGrp="1" noChangeArrowheads="1"/>
          </p:cNvSpPr>
          <p:nvPr>
            <p:ph type="subTitle" idx="1"/>
          </p:nvPr>
        </p:nvSpPr>
        <p:spPr>
          <a:xfrm>
            <a:off x="827088" y="4868863"/>
            <a:ext cx="6832600" cy="1752600"/>
          </a:xfrm>
        </p:spPr>
        <p:txBody>
          <a:bodyPr/>
          <a:lstStyle/>
          <a:p>
            <a:pPr algn="l">
              <a:lnSpc>
                <a:spcPct val="80000"/>
              </a:lnSpc>
            </a:pPr>
            <a:r>
              <a:rPr lang="en-GB" sz="1800"/>
              <a:t>But in May, 1941, Hitler ordered a change of tactics. He decided to halt the bombing of Britain and launch an attack against Russia. He betrayed Stalin and ignored the promises he had made.</a:t>
            </a:r>
          </a:p>
          <a:p>
            <a:pPr algn="l">
              <a:lnSpc>
                <a:spcPct val="80000"/>
              </a:lnSpc>
            </a:pPr>
            <a:endParaRPr lang="en-GB" sz="1800"/>
          </a:p>
          <a:p>
            <a:pPr algn="l">
              <a:lnSpc>
                <a:spcPct val="80000"/>
              </a:lnSpc>
            </a:pPr>
            <a:r>
              <a:rPr lang="en-GB" sz="1800"/>
              <a:t>This was a bold move that would prove to be an important turning point in the War.</a:t>
            </a:r>
            <a:endParaRPr lang="en-US" sz="1800"/>
          </a:p>
        </p:txBody>
      </p:sp>
      <p:pic>
        <p:nvPicPr>
          <p:cNvPr id="12295" name="Picture 7" descr="166490390_24961301a2"/>
          <p:cNvPicPr>
            <a:picLocks noChangeAspect="1" noChangeArrowheads="1"/>
          </p:cNvPicPr>
          <p:nvPr/>
        </p:nvPicPr>
        <p:blipFill>
          <a:blip r:embed="rId2" cstate="print"/>
          <a:srcRect/>
          <a:stretch>
            <a:fillRect/>
          </a:stretch>
        </p:blipFill>
        <p:spPr bwMode="auto">
          <a:xfrm>
            <a:off x="1547813" y="1284288"/>
            <a:ext cx="5472112" cy="33797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ctrTitle"/>
          </p:nvPr>
        </p:nvSpPr>
        <p:spPr>
          <a:xfrm>
            <a:off x="684213" y="260350"/>
            <a:ext cx="7772400" cy="1152525"/>
          </a:xfrm>
        </p:spPr>
        <p:txBody>
          <a:bodyPr/>
          <a:lstStyle/>
          <a:p>
            <a:r>
              <a:rPr lang="en-GB" sz="4400"/>
              <a:t>Tasks</a:t>
            </a:r>
            <a:endParaRPr lang="en-US" sz="4400"/>
          </a:p>
        </p:txBody>
      </p:sp>
      <p:sp>
        <p:nvSpPr>
          <p:cNvPr id="27653" name="Rectangle 5"/>
          <p:cNvSpPr>
            <a:spLocks noGrp="1" noChangeArrowheads="1"/>
          </p:cNvSpPr>
          <p:nvPr>
            <p:ph type="subTitle" idx="1"/>
          </p:nvPr>
        </p:nvSpPr>
        <p:spPr>
          <a:xfrm>
            <a:off x="611188" y="1557338"/>
            <a:ext cx="8353425" cy="3887787"/>
          </a:xfrm>
        </p:spPr>
        <p:txBody>
          <a:bodyPr/>
          <a:lstStyle/>
          <a:p>
            <a:pPr marL="533400" indent="-533400" algn="l">
              <a:lnSpc>
                <a:spcPct val="80000"/>
              </a:lnSpc>
            </a:pPr>
            <a:r>
              <a:rPr lang="en-GB" sz="2400"/>
              <a:t>	Firstly, use the timeline to indicate the order of events on your World War II maps.</a:t>
            </a:r>
          </a:p>
          <a:p>
            <a:pPr marL="533400" indent="-533400" algn="l">
              <a:lnSpc>
                <a:spcPct val="80000"/>
              </a:lnSpc>
            </a:pPr>
            <a:endParaRPr lang="en-GB" sz="2400"/>
          </a:p>
          <a:p>
            <a:pPr marL="533400" indent="-533400" algn="l">
              <a:lnSpc>
                <a:spcPct val="80000"/>
              </a:lnSpc>
            </a:pPr>
            <a:r>
              <a:rPr lang="en-GB" sz="2400"/>
              <a:t>Then answer the following questions:</a:t>
            </a:r>
          </a:p>
          <a:p>
            <a:pPr marL="533400" indent="-533400" algn="l">
              <a:lnSpc>
                <a:spcPct val="80000"/>
              </a:lnSpc>
              <a:buFont typeface="Wingdings" pitchFamily="2" charset="2"/>
              <a:buAutoNum type="arabicParenR"/>
            </a:pPr>
            <a:r>
              <a:rPr lang="en-GB" sz="2400"/>
              <a:t>In what ways did Hitler ignore the Treaty of Versailles?</a:t>
            </a:r>
          </a:p>
          <a:p>
            <a:pPr marL="533400" indent="-533400" algn="l">
              <a:lnSpc>
                <a:spcPct val="80000"/>
              </a:lnSpc>
              <a:buFont typeface="Wingdings" pitchFamily="2" charset="2"/>
              <a:buAutoNum type="arabicParenR"/>
            </a:pPr>
            <a:r>
              <a:rPr lang="en-GB" sz="2400"/>
              <a:t>At what stage do you think other countries should have attempted to stop Hitler by using force? Why do you think they did not?</a:t>
            </a:r>
          </a:p>
          <a:p>
            <a:pPr marL="533400" indent="-533400" algn="l">
              <a:lnSpc>
                <a:spcPct val="80000"/>
              </a:lnSpc>
              <a:buFont typeface="Wingdings" pitchFamily="2" charset="2"/>
              <a:buAutoNum type="arabicParenR"/>
            </a:pPr>
            <a:r>
              <a:rPr lang="en-GB" sz="2400"/>
              <a:t>How was Hitler able to take over Western Europe so quickly?</a:t>
            </a:r>
          </a:p>
          <a:p>
            <a:pPr marL="533400" indent="-533400" algn="l">
              <a:lnSpc>
                <a:spcPct val="80000"/>
              </a:lnSpc>
              <a:buFont typeface="Wingdings" pitchFamily="2" charset="2"/>
              <a:buAutoNum type="arabicParenR"/>
            </a:pPr>
            <a:r>
              <a:rPr lang="en-GB" sz="2400"/>
              <a:t>Why did he create problems for the German army by deciding to invade Russia?</a:t>
            </a: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4213" y="404813"/>
            <a:ext cx="7772400" cy="1470025"/>
          </a:xfrm>
        </p:spPr>
        <p:txBody>
          <a:bodyPr/>
          <a:lstStyle/>
          <a:p>
            <a:r>
              <a:rPr lang="en-GB" sz="3600"/>
              <a:t>January 1933: Hitler became Chancellor of Germany</a:t>
            </a:r>
            <a:endParaRPr lang="en-US" sz="3600"/>
          </a:p>
        </p:txBody>
      </p:sp>
      <p:pic>
        <p:nvPicPr>
          <p:cNvPr id="14342" name="Picture 6" descr="Hitler,Adolf"/>
          <p:cNvPicPr>
            <a:picLocks noChangeAspect="1" noChangeArrowheads="1"/>
          </p:cNvPicPr>
          <p:nvPr/>
        </p:nvPicPr>
        <p:blipFill>
          <a:blip r:embed="rId2" cstate="print"/>
          <a:srcRect/>
          <a:stretch>
            <a:fillRect/>
          </a:stretch>
        </p:blipFill>
        <p:spPr bwMode="auto">
          <a:xfrm>
            <a:off x="539750" y="2060575"/>
            <a:ext cx="2881313" cy="4175125"/>
          </a:xfrm>
          <a:prstGeom prst="rect">
            <a:avLst/>
          </a:prstGeom>
          <a:noFill/>
        </p:spPr>
      </p:pic>
      <p:pic>
        <p:nvPicPr>
          <p:cNvPr id="14344" name="Picture 8" descr="hitler-himmler"/>
          <p:cNvPicPr>
            <a:picLocks noChangeAspect="1" noChangeArrowheads="1"/>
          </p:cNvPicPr>
          <p:nvPr/>
        </p:nvPicPr>
        <p:blipFill>
          <a:blip r:embed="rId3" cstate="print"/>
          <a:srcRect/>
          <a:stretch>
            <a:fillRect/>
          </a:stretch>
        </p:blipFill>
        <p:spPr bwMode="auto">
          <a:xfrm>
            <a:off x="3995738" y="2349500"/>
            <a:ext cx="4572000" cy="32956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684213" y="0"/>
            <a:ext cx="7772400" cy="1470025"/>
          </a:xfrm>
        </p:spPr>
        <p:txBody>
          <a:bodyPr/>
          <a:lstStyle/>
          <a:p>
            <a:r>
              <a:rPr lang="en-GB" sz="3200"/>
              <a:t>Hitler soon ordered a programme of rearming Germany</a:t>
            </a:r>
            <a:endParaRPr lang="en-US" sz="3200"/>
          </a:p>
        </p:txBody>
      </p:sp>
      <p:pic>
        <p:nvPicPr>
          <p:cNvPr id="16391" name="Picture 7" descr="FTbk3"/>
          <p:cNvPicPr>
            <a:picLocks noChangeAspect="1" noChangeArrowheads="1"/>
          </p:cNvPicPr>
          <p:nvPr/>
        </p:nvPicPr>
        <p:blipFill>
          <a:blip r:embed="rId2" cstate="print"/>
          <a:srcRect/>
          <a:stretch>
            <a:fillRect/>
          </a:stretch>
        </p:blipFill>
        <p:spPr bwMode="auto">
          <a:xfrm>
            <a:off x="611188" y="1700213"/>
            <a:ext cx="3375025" cy="4589462"/>
          </a:xfrm>
          <a:prstGeom prst="rect">
            <a:avLst/>
          </a:prstGeom>
          <a:noFill/>
        </p:spPr>
      </p:pic>
      <p:pic>
        <p:nvPicPr>
          <p:cNvPr id="16393" name="Picture 9" descr="Adolf Hitler"/>
          <p:cNvPicPr>
            <a:picLocks noChangeAspect="1" noChangeArrowheads="1"/>
          </p:cNvPicPr>
          <p:nvPr/>
        </p:nvPicPr>
        <p:blipFill>
          <a:blip r:embed="rId3" cstate="print"/>
          <a:srcRect/>
          <a:stretch>
            <a:fillRect/>
          </a:stretch>
        </p:blipFill>
        <p:spPr bwMode="auto">
          <a:xfrm>
            <a:off x="4284663" y="2060575"/>
            <a:ext cx="4321175" cy="3481388"/>
          </a:xfrm>
          <a:prstGeom prst="rect">
            <a:avLst/>
          </a:prstGeom>
          <a:noFill/>
        </p:spPr>
      </p:pic>
      <p:sp>
        <p:nvSpPr>
          <p:cNvPr id="16394" name="Text Box 10"/>
          <p:cNvSpPr txBox="1">
            <a:spLocks noChangeArrowheads="1"/>
          </p:cNvSpPr>
          <p:nvPr/>
        </p:nvSpPr>
        <p:spPr bwMode="auto">
          <a:xfrm>
            <a:off x="4356100" y="5734050"/>
            <a:ext cx="4248150" cy="639763"/>
          </a:xfrm>
          <a:prstGeom prst="rect">
            <a:avLst/>
          </a:prstGeom>
          <a:noFill/>
          <a:ln w="9525">
            <a:noFill/>
            <a:miter lim="800000"/>
            <a:headEnd/>
            <a:tailEnd/>
          </a:ln>
          <a:effectLst/>
        </p:spPr>
        <p:txBody>
          <a:bodyPr>
            <a:spAutoFit/>
          </a:bodyPr>
          <a:lstStyle/>
          <a:p>
            <a:pPr eaLnBrk="1" hangingPunct="1">
              <a:spcBef>
                <a:spcPct val="50000"/>
              </a:spcBef>
            </a:pPr>
            <a:r>
              <a:rPr lang="en-GB" sz="1200">
                <a:latin typeface="Arial" charset="0"/>
              </a:rPr>
              <a:t>Hitler visits a factory and is enthusiastically greeted. Many Germans were grateful for jobs after the misery of he depression years.</a:t>
            </a:r>
            <a:endParaRPr lang="en-US" sz="120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ctrTitle"/>
          </p:nvPr>
        </p:nvSpPr>
        <p:spPr>
          <a:xfrm>
            <a:off x="684213" y="404813"/>
            <a:ext cx="7772400" cy="1470025"/>
          </a:xfrm>
        </p:spPr>
        <p:txBody>
          <a:bodyPr/>
          <a:lstStyle/>
          <a:p>
            <a:r>
              <a:rPr lang="en-GB" sz="4400"/>
              <a:t>March 1936: German troops marched into the Rhineland</a:t>
            </a:r>
            <a:endParaRPr lang="en-US" sz="4400"/>
          </a:p>
        </p:txBody>
      </p:sp>
      <p:pic>
        <p:nvPicPr>
          <p:cNvPr id="18439" name="Picture 7" descr="GermanTroops_Rhineland"/>
          <p:cNvPicPr>
            <a:picLocks noChangeAspect="1" noChangeArrowheads="1"/>
          </p:cNvPicPr>
          <p:nvPr/>
        </p:nvPicPr>
        <p:blipFill>
          <a:blip r:embed="rId2" cstate="print"/>
          <a:srcRect/>
          <a:stretch>
            <a:fillRect/>
          </a:stretch>
        </p:blipFill>
        <p:spPr bwMode="auto">
          <a:xfrm>
            <a:off x="539750" y="2501900"/>
            <a:ext cx="5111750" cy="3308350"/>
          </a:xfrm>
          <a:prstGeom prst="rect">
            <a:avLst/>
          </a:prstGeom>
          <a:noFill/>
        </p:spPr>
      </p:pic>
      <p:sp>
        <p:nvSpPr>
          <p:cNvPr id="18440" name="Text Box 8"/>
          <p:cNvSpPr txBox="1">
            <a:spLocks noChangeArrowheads="1"/>
          </p:cNvSpPr>
          <p:nvPr/>
        </p:nvSpPr>
        <p:spPr bwMode="auto">
          <a:xfrm>
            <a:off x="6156325" y="2420938"/>
            <a:ext cx="2663825" cy="3663950"/>
          </a:xfrm>
          <a:prstGeom prst="rect">
            <a:avLst/>
          </a:prstGeom>
          <a:noFill/>
          <a:ln w="9525">
            <a:noFill/>
            <a:miter lim="800000"/>
            <a:headEnd/>
            <a:tailEnd/>
          </a:ln>
          <a:effectLst/>
        </p:spPr>
        <p:txBody>
          <a:bodyPr>
            <a:spAutoFit/>
          </a:bodyPr>
          <a:lstStyle/>
          <a:p>
            <a:pPr eaLnBrk="1" hangingPunct="1">
              <a:spcBef>
                <a:spcPct val="50000"/>
              </a:spcBef>
            </a:pPr>
            <a:r>
              <a:rPr lang="en-GB">
                <a:latin typeface="Arial" charset="0"/>
              </a:rPr>
              <a:t>The Rhineland was a region of Germany that was ‘demilitarised’ after the Treaty of Versailles. Germany was not allowed to have troops in the region. </a:t>
            </a:r>
          </a:p>
          <a:p>
            <a:pPr eaLnBrk="1" hangingPunct="1">
              <a:spcBef>
                <a:spcPct val="50000"/>
              </a:spcBef>
            </a:pPr>
            <a:endParaRPr lang="en-GB">
              <a:latin typeface="Arial" charset="0"/>
            </a:endParaRPr>
          </a:p>
          <a:p>
            <a:pPr eaLnBrk="1" hangingPunct="1">
              <a:spcBef>
                <a:spcPct val="50000"/>
              </a:spcBef>
            </a:pPr>
            <a:r>
              <a:rPr lang="en-GB">
                <a:latin typeface="Arial" charset="0"/>
              </a:rPr>
              <a:t>Hitler’s actions showed how he was willing to directly challenge the treaty.</a:t>
            </a:r>
            <a:endParaRPr lang="en-US">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684213" y="404813"/>
            <a:ext cx="7772400" cy="1470025"/>
          </a:xfrm>
        </p:spPr>
        <p:txBody>
          <a:bodyPr/>
          <a:lstStyle/>
          <a:p>
            <a:r>
              <a:rPr lang="en-GB" sz="4000"/>
              <a:t>March 1938: Nazi Germany annexed Austria</a:t>
            </a:r>
            <a:endParaRPr lang="en-US" sz="4000"/>
          </a:p>
        </p:txBody>
      </p:sp>
      <p:pic>
        <p:nvPicPr>
          <p:cNvPr id="20487" name="Picture 7" descr="whitler12"/>
          <p:cNvPicPr>
            <a:picLocks noChangeAspect="1" noChangeArrowheads="1"/>
          </p:cNvPicPr>
          <p:nvPr/>
        </p:nvPicPr>
        <p:blipFill>
          <a:blip r:embed="rId2" cstate="print"/>
          <a:srcRect/>
          <a:stretch>
            <a:fillRect/>
          </a:stretch>
        </p:blipFill>
        <p:spPr bwMode="auto">
          <a:xfrm>
            <a:off x="539750" y="2276475"/>
            <a:ext cx="5400675" cy="3509963"/>
          </a:xfrm>
          <a:prstGeom prst="rect">
            <a:avLst/>
          </a:prstGeom>
          <a:noFill/>
        </p:spPr>
      </p:pic>
      <p:sp>
        <p:nvSpPr>
          <p:cNvPr id="20488" name="Text Box 8"/>
          <p:cNvSpPr txBox="1">
            <a:spLocks noChangeArrowheads="1"/>
          </p:cNvSpPr>
          <p:nvPr/>
        </p:nvSpPr>
        <p:spPr bwMode="auto">
          <a:xfrm>
            <a:off x="6227763" y="2565400"/>
            <a:ext cx="2520950" cy="3663950"/>
          </a:xfrm>
          <a:prstGeom prst="rect">
            <a:avLst/>
          </a:prstGeom>
          <a:noFill/>
          <a:ln w="9525">
            <a:noFill/>
            <a:miter lim="800000"/>
            <a:headEnd/>
            <a:tailEnd/>
          </a:ln>
          <a:effectLst/>
        </p:spPr>
        <p:txBody>
          <a:bodyPr>
            <a:spAutoFit/>
          </a:bodyPr>
          <a:lstStyle/>
          <a:p>
            <a:pPr eaLnBrk="1" hangingPunct="1">
              <a:spcBef>
                <a:spcPct val="50000"/>
              </a:spcBef>
            </a:pPr>
            <a:r>
              <a:rPr lang="en-GB">
                <a:latin typeface="Arial" charset="0"/>
              </a:rPr>
              <a:t>Again, this went against the terms of the Treaty of Versailles which banned Germany from uniting with Austria. </a:t>
            </a:r>
          </a:p>
          <a:p>
            <a:pPr eaLnBrk="1" hangingPunct="1">
              <a:spcBef>
                <a:spcPct val="50000"/>
              </a:spcBef>
            </a:pPr>
            <a:r>
              <a:rPr lang="en-GB">
                <a:latin typeface="Arial" charset="0"/>
              </a:rPr>
              <a:t>However, the arrival of German troops was met with great enthusiasm by many Austrian people.</a:t>
            </a:r>
          </a:p>
          <a:p>
            <a:pPr eaLnBrk="1" hangingPunct="1">
              <a:spcBef>
                <a:spcPct val="50000"/>
              </a:spcBef>
            </a:pPr>
            <a:endParaRPr lang="en-US">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395288" y="404813"/>
            <a:ext cx="7772400" cy="1470025"/>
          </a:xfrm>
        </p:spPr>
        <p:txBody>
          <a:bodyPr/>
          <a:lstStyle/>
          <a:p>
            <a:r>
              <a:rPr lang="en-GB" sz="4000"/>
              <a:t>March 1939: Germany invaded Czechoslovakia</a:t>
            </a:r>
            <a:endParaRPr lang="en-US" sz="4000"/>
          </a:p>
        </p:txBody>
      </p:sp>
      <p:pic>
        <p:nvPicPr>
          <p:cNvPr id="22535" name="Picture 7" descr="250px-Anschlusstears"/>
          <p:cNvPicPr>
            <a:picLocks noChangeAspect="1" noChangeArrowheads="1"/>
          </p:cNvPicPr>
          <p:nvPr/>
        </p:nvPicPr>
        <p:blipFill>
          <a:blip r:embed="rId2" cstate="print"/>
          <a:srcRect/>
          <a:stretch>
            <a:fillRect/>
          </a:stretch>
        </p:blipFill>
        <p:spPr bwMode="auto">
          <a:xfrm>
            <a:off x="971550" y="2060575"/>
            <a:ext cx="3335338" cy="4283075"/>
          </a:xfrm>
          <a:prstGeom prst="rect">
            <a:avLst/>
          </a:prstGeom>
          <a:noFill/>
        </p:spPr>
      </p:pic>
      <p:sp>
        <p:nvSpPr>
          <p:cNvPr id="22536" name="Text Box 8"/>
          <p:cNvSpPr txBox="1">
            <a:spLocks noChangeArrowheads="1"/>
          </p:cNvSpPr>
          <p:nvPr/>
        </p:nvSpPr>
        <p:spPr bwMode="auto">
          <a:xfrm>
            <a:off x="5076825" y="2205038"/>
            <a:ext cx="3311525" cy="4075112"/>
          </a:xfrm>
          <a:prstGeom prst="rect">
            <a:avLst/>
          </a:prstGeom>
          <a:noFill/>
          <a:ln w="9525">
            <a:noFill/>
            <a:miter lim="800000"/>
            <a:headEnd/>
            <a:tailEnd/>
          </a:ln>
          <a:effectLst/>
        </p:spPr>
        <p:txBody>
          <a:bodyPr>
            <a:spAutoFit/>
          </a:bodyPr>
          <a:lstStyle/>
          <a:p>
            <a:pPr eaLnBrk="1" hangingPunct="1">
              <a:spcBef>
                <a:spcPct val="50000"/>
              </a:spcBef>
            </a:pPr>
            <a:r>
              <a:rPr lang="en-GB">
                <a:latin typeface="Arial" charset="0"/>
              </a:rPr>
              <a:t>Hitler had ordered the occupation of a part of Czechoslovakia known as the Sudetenland (in October 1938). Many hoped that that this would be the last conquest of the Nazis. </a:t>
            </a:r>
          </a:p>
          <a:p>
            <a:pPr eaLnBrk="1" hangingPunct="1">
              <a:spcBef>
                <a:spcPct val="50000"/>
              </a:spcBef>
            </a:pPr>
            <a:r>
              <a:rPr lang="en-GB">
                <a:latin typeface="Arial" charset="0"/>
              </a:rPr>
              <a:t>However, in March 1939, he ordered his troops to take over the remainder of Czechoslovakia. This was the first aggressive step that suggested that a war in Europe would soon begin.</a:t>
            </a:r>
            <a:endParaRPr lang="en-US">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ww279"/>
          <p:cNvPicPr>
            <a:picLocks noChangeAspect="1" noChangeArrowheads="1"/>
          </p:cNvPicPr>
          <p:nvPr/>
        </p:nvPicPr>
        <p:blipFill>
          <a:blip r:embed="rId2" cstate="print"/>
          <a:srcRect/>
          <a:stretch>
            <a:fillRect/>
          </a:stretch>
        </p:blipFill>
        <p:spPr bwMode="auto">
          <a:xfrm>
            <a:off x="684213" y="981075"/>
            <a:ext cx="4171950" cy="5256213"/>
          </a:xfrm>
          <a:prstGeom prst="rect">
            <a:avLst/>
          </a:prstGeom>
          <a:noFill/>
        </p:spPr>
      </p:pic>
      <p:sp>
        <p:nvSpPr>
          <p:cNvPr id="5126" name="Text Box 6"/>
          <p:cNvSpPr txBox="1">
            <a:spLocks noChangeArrowheads="1"/>
          </p:cNvSpPr>
          <p:nvPr/>
        </p:nvSpPr>
        <p:spPr bwMode="auto">
          <a:xfrm>
            <a:off x="5076825" y="1412875"/>
            <a:ext cx="3382963" cy="3355975"/>
          </a:xfrm>
          <a:prstGeom prst="rect">
            <a:avLst/>
          </a:prstGeom>
          <a:noFill/>
          <a:ln w="9525">
            <a:noFill/>
            <a:miter lim="800000"/>
            <a:headEnd/>
            <a:tailEnd/>
          </a:ln>
          <a:effectLst/>
        </p:spPr>
        <p:txBody>
          <a:bodyPr>
            <a:spAutoFit/>
          </a:bodyPr>
          <a:lstStyle/>
          <a:p>
            <a:pPr eaLnBrk="1" hangingPunct="1">
              <a:lnSpc>
                <a:spcPct val="80000"/>
              </a:lnSpc>
              <a:spcBef>
                <a:spcPct val="20000"/>
              </a:spcBef>
            </a:pPr>
            <a:r>
              <a:rPr lang="en-GB">
                <a:latin typeface="Arial" charset="0"/>
              </a:rPr>
              <a:t>Hitler and Stalin (the Russian leader) signed a </a:t>
            </a:r>
            <a:r>
              <a:rPr lang="en-GB" b="1">
                <a:latin typeface="Arial" charset="0"/>
              </a:rPr>
              <a:t>‘non-aggression pact’. </a:t>
            </a:r>
          </a:p>
          <a:p>
            <a:pPr eaLnBrk="1" hangingPunct="1">
              <a:lnSpc>
                <a:spcPct val="80000"/>
              </a:lnSpc>
              <a:spcBef>
                <a:spcPct val="20000"/>
              </a:spcBef>
            </a:pPr>
            <a:endParaRPr lang="en-GB" b="1">
              <a:latin typeface="Arial" charset="0"/>
            </a:endParaRPr>
          </a:p>
          <a:p>
            <a:pPr eaLnBrk="1" hangingPunct="1">
              <a:lnSpc>
                <a:spcPct val="80000"/>
              </a:lnSpc>
              <a:spcBef>
                <a:spcPct val="20000"/>
              </a:spcBef>
            </a:pPr>
            <a:r>
              <a:rPr lang="en-GB">
                <a:latin typeface="Arial" charset="0"/>
              </a:rPr>
              <a:t>They promised that neither country would attack the other in the event of war.</a:t>
            </a:r>
          </a:p>
          <a:p>
            <a:pPr eaLnBrk="1" hangingPunct="1">
              <a:lnSpc>
                <a:spcPct val="80000"/>
              </a:lnSpc>
              <a:spcBef>
                <a:spcPct val="20000"/>
              </a:spcBef>
            </a:pPr>
            <a:endParaRPr lang="en-GB">
              <a:latin typeface="Arial" charset="0"/>
            </a:endParaRPr>
          </a:p>
          <a:p>
            <a:pPr eaLnBrk="1" hangingPunct="1">
              <a:lnSpc>
                <a:spcPct val="80000"/>
              </a:lnSpc>
              <a:spcBef>
                <a:spcPct val="20000"/>
              </a:spcBef>
            </a:pPr>
            <a:r>
              <a:rPr lang="en-GB">
                <a:latin typeface="Arial" charset="0"/>
              </a:rPr>
              <a:t>As part of the deal, Hitler promised Stalin part of Poland, which he planned to invade soon.</a:t>
            </a:r>
            <a:endParaRPr lang="en-US">
              <a:latin typeface="Arial" charset="0"/>
            </a:endParaRPr>
          </a:p>
          <a:p>
            <a:pPr eaLnBrk="1" hangingPunct="1">
              <a:spcBef>
                <a:spcPct val="50000"/>
              </a:spcBef>
            </a:pPr>
            <a:endParaRPr lang="en-US">
              <a:latin typeface="Arial" charset="0"/>
            </a:endParaRPr>
          </a:p>
        </p:txBody>
      </p:sp>
      <p:sp>
        <p:nvSpPr>
          <p:cNvPr id="5127" name="Text Box 7"/>
          <p:cNvSpPr txBox="1">
            <a:spLocks noChangeArrowheads="1"/>
          </p:cNvSpPr>
          <p:nvPr/>
        </p:nvSpPr>
        <p:spPr bwMode="auto">
          <a:xfrm>
            <a:off x="539750" y="260350"/>
            <a:ext cx="8208963" cy="366713"/>
          </a:xfrm>
          <a:prstGeom prst="rect">
            <a:avLst/>
          </a:prstGeom>
          <a:noFill/>
          <a:ln w="9525">
            <a:noFill/>
            <a:miter lim="800000"/>
            <a:headEnd/>
            <a:tailEnd/>
          </a:ln>
          <a:effectLst/>
        </p:spPr>
        <p:txBody>
          <a:bodyPr>
            <a:spAutoFit/>
          </a:bodyPr>
          <a:lstStyle/>
          <a:p>
            <a:pPr eaLnBrk="1" hangingPunct="1">
              <a:spcBef>
                <a:spcPct val="50000"/>
              </a:spcBef>
            </a:pPr>
            <a:r>
              <a:rPr lang="en-GB" b="1">
                <a:latin typeface="Arial" charset="0"/>
              </a:rPr>
              <a:t>August 1939: Germany and Russia signed a non-aggression pact</a:t>
            </a:r>
            <a:endParaRPr lang="en-US" b="1">
              <a:latin typeface="Arial" charset="0"/>
            </a:endParaRPr>
          </a:p>
        </p:txBody>
      </p:sp>
      <p:sp>
        <p:nvSpPr>
          <p:cNvPr id="5128" name="Text Box 8"/>
          <p:cNvSpPr txBox="1">
            <a:spLocks noChangeArrowheads="1"/>
          </p:cNvSpPr>
          <p:nvPr/>
        </p:nvSpPr>
        <p:spPr bwMode="auto">
          <a:xfrm>
            <a:off x="4932363" y="5516563"/>
            <a:ext cx="3527425" cy="639762"/>
          </a:xfrm>
          <a:prstGeom prst="rect">
            <a:avLst/>
          </a:prstGeom>
          <a:noFill/>
          <a:ln w="9525">
            <a:noFill/>
            <a:miter lim="800000"/>
            <a:headEnd/>
            <a:tailEnd/>
          </a:ln>
          <a:effectLst/>
        </p:spPr>
        <p:txBody>
          <a:bodyPr>
            <a:spAutoFit/>
          </a:bodyPr>
          <a:lstStyle/>
          <a:p>
            <a:pPr eaLnBrk="1" hangingPunct="1">
              <a:spcBef>
                <a:spcPct val="50000"/>
              </a:spcBef>
            </a:pPr>
            <a:r>
              <a:rPr lang="en-GB" sz="1200">
                <a:latin typeface="Arial" charset="0"/>
              </a:rPr>
              <a:t>This photo shows the Russian foreign minister signing the pact, whilst Stalin stands smiling in the background</a:t>
            </a:r>
            <a:endParaRPr lang="en-US" sz="120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14309"/>
          <p:cNvPicPr>
            <a:picLocks noChangeAspect="1" noChangeArrowheads="1"/>
          </p:cNvPicPr>
          <p:nvPr/>
        </p:nvPicPr>
        <p:blipFill>
          <a:blip r:embed="rId2" cstate="print"/>
          <a:srcRect/>
          <a:stretch>
            <a:fillRect/>
          </a:stretch>
        </p:blipFill>
        <p:spPr bwMode="auto">
          <a:xfrm>
            <a:off x="1547813" y="333375"/>
            <a:ext cx="5991225" cy="4619625"/>
          </a:xfrm>
          <a:prstGeom prst="rect">
            <a:avLst/>
          </a:prstGeom>
          <a:noFill/>
        </p:spPr>
      </p:pic>
      <p:sp>
        <p:nvSpPr>
          <p:cNvPr id="2054" name="Rectangle 6"/>
          <p:cNvSpPr>
            <a:spLocks noChangeArrowheads="1"/>
          </p:cNvSpPr>
          <p:nvPr/>
        </p:nvSpPr>
        <p:spPr bwMode="auto">
          <a:xfrm>
            <a:off x="900113" y="5105400"/>
            <a:ext cx="7920037" cy="1752600"/>
          </a:xfrm>
          <a:prstGeom prst="rect">
            <a:avLst/>
          </a:prstGeom>
          <a:noFill/>
          <a:ln w="9525">
            <a:noFill/>
            <a:miter lim="800000"/>
            <a:headEnd/>
            <a:tailEnd/>
          </a:ln>
          <a:effectLst/>
        </p:spPr>
        <p:txBody>
          <a:bodyPr/>
          <a:lstStyle/>
          <a:p>
            <a:pPr eaLnBrk="1" hangingPunct="1">
              <a:lnSpc>
                <a:spcPct val="80000"/>
              </a:lnSpc>
              <a:spcBef>
                <a:spcPct val="20000"/>
              </a:spcBef>
              <a:buClr>
                <a:schemeClr val="hlink"/>
              </a:buClr>
              <a:buSzPct val="70000"/>
              <a:buFont typeface="Wingdings" pitchFamily="2" charset="2"/>
              <a:buNone/>
            </a:pPr>
            <a:r>
              <a:rPr lang="en-GB" sz="1600">
                <a:effectLst>
                  <a:outerShdw blurRad="38100" dist="38100" dir="2700000" algn="tl">
                    <a:srgbClr val="000000"/>
                  </a:outerShdw>
                </a:effectLst>
              </a:rPr>
              <a:t>The non-aggression pact was surprising. Hitler and Stalin were seen as natural enemies. </a:t>
            </a:r>
          </a:p>
          <a:p>
            <a:pPr eaLnBrk="1" hangingPunct="1">
              <a:lnSpc>
                <a:spcPct val="80000"/>
              </a:lnSpc>
              <a:spcBef>
                <a:spcPct val="20000"/>
              </a:spcBef>
              <a:buClr>
                <a:schemeClr val="hlink"/>
              </a:buClr>
              <a:buSzPct val="70000"/>
              <a:buFont typeface="Wingdings" pitchFamily="2" charset="2"/>
              <a:buNone/>
            </a:pPr>
            <a:endParaRPr lang="en-GB" sz="1600">
              <a:effectLst>
                <a:outerShdw blurRad="38100" dist="38100" dir="2700000" algn="tl">
                  <a:srgbClr val="000000"/>
                </a:outerShdw>
              </a:effectLst>
            </a:endParaRPr>
          </a:p>
          <a:p>
            <a:pPr eaLnBrk="1" hangingPunct="1">
              <a:lnSpc>
                <a:spcPct val="80000"/>
              </a:lnSpc>
              <a:spcBef>
                <a:spcPct val="20000"/>
              </a:spcBef>
              <a:buClr>
                <a:schemeClr val="hlink"/>
              </a:buClr>
              <a:buSzPct val="70000"/>
              <a:buFont typeface="Wingdings" pitchFamily="2" charset="2"/>
              <a:buNone/>
            </a:pPr>
            <a:r>
              <a:rPr lang="en-GB" sz="1600">
                <a:effectLst>
                  <a:outerShdw blurRad="38100" dist="38100" dir="2700000" algn="tl">
                    <a:srgbClr val="000000"/>
                  </a:outerShdw>
                </a:effectLst>
              </a:rPr>
              <a:t>When Hitler talked of taking over new land for Germany, many thought that he meant Russia. </a:t>
            </a:r>
          </a:p>
          <a:p>
            <a:pPr eaLnBrk="1" hangingPunct="1">
              <a:lnSpc>
                <a:spcPct val="80000"/>
              </a:lnSpc>
              <a:spcBef>
                <a:spcPct val="20000"/>
              </a:spcBef>
              <a:buClr>
                <a:schemeClr val="hlink"/>
              </a:buClr>
              <a:buSzPct val="70000"/>
              <a:buFont typeface="Wingdings" pitchFamily="2" charset="2"/>
              <a:buNone/>
            </a:pPr>
            <a:endParaRPr lang="en-GB" sz="1600">
              <a:effectLst>
                <a:outerShdw blurRad="38100" dist="38100" dir="2700000" algn="tl">
                  <a:srgbClr val="000000"/>
                </a:outerShdw>
              </a:effectLst>
            </a:endParaRPr>
          </a:p>
          <a:p>
            <a:pPr eaLnBrk="1" hangingPunct="1">
              <a:lnSpc>
                <a:spcPct val="80000"/>
              </a:lnSpc>
              <a:spcBef>
                <a:spcPct val="20000"/>
              </a:spcBef>
              <a:buClr>
                <a:schemeClr val="hlink"/>
              </a:buClr>
              <a:buSzPct val="70000"/>
              <a:buFont typeface="Wingdings" pitchFamily="2" charset="2"/>
              <a:buNone/>
            </a:pPr>
            <a:r>
              <a:rPr lang="en-GB" sz="1600">
                <a:effectLst>
                  <a:outerShdw blurRad="38100" dist="38100" dir="2700000" algn="tl">
                    <a:srgbClr val="000000"/>
                  </a:outerShdw>
                </a:effectLst>
              </a:rPr>
              <a:t>Hitler also hated Communism, the form of government in Russia</a:t>
            </a:r>
            <a:endParaRPr lang="en-US" sz="1600">
              <a:effectLst>
                <a:outerShdw blurRad="38100" dist="38100" dir="2700000" algn="tl">
                  <a:srgbClr val="000000"/>
                </a:outerShdw>
              </a:effectLst>
            </a:endParaRPr>
          </a:p>
        </p:txBody>
      </p:sp>
      <p:sp>
        <p:nvSpPr>
          <p:cNvPr id="2055" name="Line 7"/>
          <p:cNvSpPr>
            <a:spLocks noChangeShapeType="1"/>
          </p:cNvSpPr>
          <p:nvPr/>
        </p:nvSpPr>
        <p:spPr bwMode="auto">
          <a:xfrm>
            <a:off x="900113" y="1125538"/>
            <a:ext cx="2016125" cy="574675"/>
          </a:xfrm>
          <a:prstGeom prst="line">
            <a:avLst/>
          </a:prstGeom>
          <a:noFill/>
          <a:ln w="9525">
            <a:solidFill>
              <a:schemeClr val="tx1"/>
            </a:solidFill>
            <a:round/>
            <a:headEnd/>
            <a:tailEnd type="triangle" w="med" len="med"/>
          </a:ln>
          <a:effectLst/>
        </p:spPr>
        <p:txBody>
          <a:bodyPr/>
          <a:lstStyle/>
          <a:p>
            <a:endParaRPr lang="en-US"/>
          </a:p>
        </p:txBody>
      </p:sp>
      <p:sp>
        <p:nvSpPr>
          <p:cNvPr id="2056" name="Text Box 8"/>
          <p:cNvSpPr txBox="1">
            <a:spLocks noChangeArrowheads="1"/>
          </p:cNvSpPr>
          <p:nvPr/>
        </p:nvSpPr>
        <p:spPr bwMode="auto">
          <a:xfrm>
            <a:off x="179388" y="836613"/>
            <a:ext cx="936625" cy="366712"/>
          </a:xfrm>
          <a:prstGeom prst="rect">
            <a:avLst/>
          </a:prstGeom>
          <a:noFill/>
          <a:ln w="9525">
            <a:noFill/>
            <a:miter lim="800000"/>
            <a:headEnd/>
            <a:tailEnd/>
          </a:ln>
          <a:effectLst/>
        </p:spPr>
        <p:txBody>
          <a:bodyPr>
            <a:spAutoFit/>
          </a:bodyPr>
          <a:lstStyle/>
          <a:p>
            <a:pPr eaLnBrk="1" hangingPunct="1">
              <a:spcBef>
                <a:spcPct val="50000"/>
              </a:spcBef>
            </a:pPr>
            <a:r>
              <a:rPr lang="en-GB">
                <a:latin typeface="Arial" charset="0"/>
              </a:rPr>
              <a:t>Hitler</a:t>
            </a:r>
            <a:endParaRPr lang="en-US">
              <a:latin typeface="Arial" charset="0"/>
            </a:endParaRPr>
          </a:p>
        </p:txBody>
      </p:sp>
      <p:sp>
        <p:nvSpPr>
          <p:cNvPr id="2058" name="Line 10"/>
          <p:cNvSpPr>
            <a:spLocks noChangeShapeType="1"/>
          </p:cNvSpPr>
          <p:nvPr/>
        </p:nvSpPr>
        <p:spPr bwMode="auto">
          <a:xfrm flipH="1">
            <a:off x="6659563" y="836613"/>
            <a:ext cx="1296987" cy="431800"/>
          </a:xfrm>
          <a:prstGeom prst="line">
            <a:avLst/>
          </a:prstGeom>
          <a:noFill/>
          <a:ln w="9525">
            <a:solidFill>
              <a:schemeClr val="tx1"/>
            </a:solidFill>
            <a:round/>
            <a:headEnd/>
            <a:tailEnd type="triangle" w="med" len="med"/>
          </a:ln>
          <a:effectLst/>
        </p:spPr>
        <p:txBody>
          <a:bodyPr/>
          <a:lstStyle/>
          <a:p>
            <a:endParaRPr lang="en-US"/>
          </a:p>
        </p:txBody>
      </p:sp>
      <p:sp>
        <p:nvSpPr>
          <p:cNvPr id="2059" name="Text Box 11"/>
          <p:cNvSpPr txBox="1">
            <a:spLocks noChangeArrowheads="1"/>
          </p:cNvSpPr>
          <p:nvPr/>
        </p:nvSpPr>
        <p:spPr bwMode="auto">
          <a:xfrm>
            <a:off x="8101013" y="692150"/>
            <a:ext cx="863600" cy="366713"/>
          </a:xfrm>
          <a:prstGeom prst="rect">
            <a:avLst/>
          </a:prstGeom>
          <a:noFill/>
          <a:ln w="9525">
            <a:noFill/>
            <a:miter lim="800000"/>
            <a:headEnd/>
            <a:tailEnd/>
          </a:ln>
          <a:effectLst/>
        </p:spPr>
        <p:txBody>
          <a:bodyPr>
            <a:spAutoFit/>
          </a:bodyPr>
          <a:lstStyle/>
          <a:p>
            <a:pPr eaLnBrk="1" hangingPunct="1">
              <a:spcBef>
                <a:spcPct val="50000"/>
              </a:spcBef>
            </a:pPr>
            <a:r>
              <a:rPr lang="en-GB">
                <a:latin typeface="Arial" charset="0"/>
              </a:rPr>
              <a:t>Stalin</a:t>
            </a:r>
            <a:endParaRPr lang="en-US">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subTitle" idx="1"/>
          </p:nvPr>
        </p:nvSpPr>
        <p:spPr>
          <a:xfrm>
            <a:off x="6516688" y="1125538"/>
            <a:ext cx="2303462" cy="3311525"/>
          </a:xfrm>
        </p:spPr>
        <p:txBody>
          <a:bodyPr/>
          <a:lstStyle/>
          <a:p>
            <a:pPr algn="l">
              <a:lnSpc>
                <a:spcPct val="80000"/>
              </a:lnSpc>
            </a:pPr>
            <a:r>
              <a:rPr lang="en-GB" sz="1800"/>
              <a:t>But, the pact allowed Germany to march into Poland without fear of an attack from Russia. </a:t>
            </a:r>
          </a:p>
          <a:p>
            <a:pPr algn="l">
              <a:lnSpc>
                <a:spcPct val="80000"/>
              </a:lnSpc>
            </a:pPr>
            <a:endParaRPr lang="en-GB" sz="1800"/>
          </a:p>
          <a:p>
            <a:pPr algn="l">
              <a:lnSpc>
                <a:spcPct val="80000"/>
              </a:lnSpc>
            </a:pPr>
            <a:endParaRPr lang="en-GB" sz="1800"/>
          </a:p>
          <a:p>
            <a:pPr algn="l">
              <a:lnSpc>
                <a:spcPct val="80000"/>
              </a:lnSpc>
            </a:pPr>
            <a:r>
              <a:rPr lang="en-GB" sz="1800"/>
              <a:t>On 3</a:t>
            </a:r>
            <a:r>
              <a:rPr lang="en-GB" sz="1800" baseline="30000"/>
              <a:t>rd</a:t>
            </a:r>
            <a:r>
              <a:rPr lang="en-GB" sz="1800"/>
              <a:t> September 1939, Germany invaded Poland and started a War with Britain and France.</a:t>
            </a:r>
            <a:endParaRPr lang="en-US" sz="1800"/>
          </a:p>
        </p:txBody>
      </p:sp>
      <p:pic>
        <p:nvPicPr>
          <p:cNvPr id="3082" name="Picture 10" descr="ww277"/>
          <p:cNvPicPr>
            <a:picLocks noChangeAspect="1" noChangeArrowheads="1"/>
          </p:cNvPicPr>
          <p:nvPr/>
        </p:nvPicPr>
        <p:blipFill>
          <a:blip r:embed="rId2" cstate="print"/>
          <a:srcRect/>
          <a:stretch>
            <a:fillRect/>
          </a:stretch>
        </p:blipFill>
        <p:spPr bwMode="auto">
          <a:xfrm>
            <a:off x="468313" y="908050"/>
            <a:ext cx="5689600" cy="5272088"/>
          </a:xfrm>
          <a:prstGeom prst="rect">
            <a:avLst/>
          </a:prstGeom>
          <a:noFill/>
        </p:spPr>
      </p:pic>
      <p:sp>
        <p:nvSpPr>
          <p:cNvPr id="3083" name="Text Box 11"/>
          <p:cNvSpPr txBox="1">
            <a:spLocks noChangeArrowheads="1"/>
          </p:cNvSpPr>
          <p:nvPr/>
        </p:nvSpPr>
        <p:spPr bwMode="auto">
          <a:xfrm>
            <a:off x="468313" y="188913"/>
            <a:ext cx="7343775" cy="366712"/>
          </a:xfrm>
          <a:prstGeom prst="rect">
            <a:avLst/>
          </a:prstGeom>
          <a:noFill/>
          <a:ln w="9525">
            <a:noFill/>
            <a:miter lim="800000"/>
            <a:headEnd/>
            <a:tailEnd/>
          </a:ln>
          <a:effectLst/>
        </p:spPr>
        <p:txBody>
          <a:bodyPr>
            <a:spAutoFit/>
          </a:bodyPr>
          <a:lstStyle/>
          <a:p>
            <a:pPr eaLnBrk="1" hangingPunct="1">
              <a:spcBef>
                <a:spcPct val="50000"/>
              </a:spcBef>
            </a:pPr>
            <a:r>
              <a:rPr lang="en-GB" b="1">
                <a:latin typeface="Arial" charset="0"/>
              </a:rPr>
              <a:t>September 1939: Germany invaded Poland</a:t>
            </a:r>
            <a:endParaRPr lang="en-US" b="1">
              <a:latin typeface="Arial" charset="0"/>
            </a:endParaRPr>
          </a:p>
        </p:txBody>
      </p:sp>
      <p:sp>
        <p:nvSpPr>
          <p:cNvPr id="3084" name="Text Box 12"/>
          <p:cNvSpPr txBox="1">
            <a:spLocks noChangeArrowheads="1"/>
          </p:cNvSpPr>
          <p:nvPr/>
        </p:nvSpPr>
        <p:spPr bwMode="auto">
          <a:xfrm>
            <a:off x="6156325" y="5445125"/>
            <a:ext cx="2159000" cy="730250"/>
          </a:xfrm>
          <a:prstGeom prst="rect">
            <a:avLst/>
          </a:prstGeom>
          <a:noFill/>
          <a:ln w="9525">
            <a:noFill/>
            <a:miter lim="800000"/>
            <a:headEnd/>
            <a:tailEnd/>
          </a:ln>
          <a:effectLst/>
        </p:spPr>
        <p:txBody>
          <a:bodyPr>
            <a:spAutoFit/>
          </a:bodyPr>
          <a:lstStyle/>
          <a:p>
            <a:pPr eaLnBrk="1" hangingPunct="1">
              <a:spcBef>
                <a:spcPct val="50000"/>
              </a:spcBef>
            </a:pPr>
            <a:r>
              <a:rPr lang="en-GB" sz="1400">
                <a:latin typeface="Arial" charset="0"/>
              </a:rPr>
              <a:t>German troops marching into Warsaw, the capital of Poland.</a:t>
            </a:r>
            <a:endParaRPr lang="en-US" sz="14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102</TotalTime>
  <Words>618</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Stream</vt:lpstr>
      <vt:lpstr>The Road to World War II</vt:lpstr>
      <vt:lpstr>January 1933: Hitler became Chancellor of Germany</vt:lpstr>
      <vt:lpstr>Hitler soon ordered a programme of rearming Germany</vt:lpstr>
      <vt:lpstr>March 1936: German troops marched into the Rhineland</vt:lpstr>
      <vt:lpstr>March 1938: Nazi Germany annexed Austria</vt:lpstr>
      <vt:lpstr>March 1939: Germany invaded Czechoslovakia</vt:lpstr>
      <vt:lpstr>Slide 7</vt:lpstr>
      <vt:lpstr>Slide 8</vt:lpstr>
      <vt:lpstr>Slide 9</vt:lpstr>
      <vt:lpstr>May 1940: Germany turned west and invaded France and the Netherlands</vt:lpstr>
      <vt:lpstr>By June 1940, France had surrendered to the Germans</vt:lpstr>
      <vt:lpstr>September 1940-May 1941: the Blitz</vt:lpstr>
      <vt:lpstr>Operation Barbarossa, June 1941</vt:lpstr>
      <vt:lpstr>Tasks</vt:lpstr>
    </vt:vector>
  </TitlesOfParts>
  <Company>English Schools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 George V School</dc:creator>
  <cp:lastModifiedBy>mbrownley</cp:lastModifiedBy>
  <cp:revision>11</cp:revision>
  <dcterms:created xsi:type="dcterms:W3CDTF">2007-01-15T07:23:23Z</dcterms:created>
  <dcterms:modified xsi:type="dcterms:W3CDTF">2015-09-04T02:08:20Z</dcterms:modified>
</cp:coreProperties>
</file>